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314" r:id="rId2"/>
    <p:sldId id="333" r:id="rId3"/>
    <p:sldId id="322" r:id="rId4"/>
    <p:sldId id="304" r:id="rId5"/>
    <p:sldId id="326" r:id="rId6"/>
    <p:sldId id="325" r:id="rId7"/>
    <p:sldId id="329" r:id="rId8"/>
    <p:sldId id="331" r:id="rId9"/>
    <p:sldId id="305" r:id="rId10"/>
    <p:sldId id="307" r:id="rId11"/>
    <p:sldId id="308" r:id="rId12"/>
    <p:sldId id="324" r:id="rId13"/>
    <p:sldId id="311" r:id="rId14"/>
    <p:sldId id="310" r:id="rId15"/>
    <p:sldId id="328" r:id="rId16"/>
    <p:sldId id="327" r:id="rId17"/>
    <p:sldId id="330" r:id="rId18"/>
    <p:sldId id="323" r:id="rId19"/>
    <p:sldId id="321" r:id="rId20"/>
    <p:sldId id="332" r:id="rId21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23"/>
      <p:bold r:id="rId24"/>
      <p:italic r:id="rId25"/>
      <p:boldItalic r:id="rId26"/>
    </p:embeddedFont>
    <p:embeddedFont>
      <p:font typeface="Fira Sans Extra Condensed SemiBold" panose="020B0603050000020004" pitchFamily="34" charset="0"/>
      <p:regular r:id="rId27"/>
      <p:bold r:id="rId28"/>
      <p:italic r:id="rId29"/>
      <p:boldItalic r:id="rId30"/>
    </p:embeddedFont>
    <p:embeddedFont>
      <p:font typeface="PingFang HK" panose="020B0400000000000000" pitchFamily="34" charset="-12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666666"/>
    <a:srgbClr val="F3F3F3"/>
    <a:srgbClr val="C70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7A7EF7-1A5F-47FC-8769-BE67C1BB39A7}">
  <a:tblStyle styleId="{237A7EF7-1A5F-47FC-8769-BE67C1BB39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6BA997-D3C3-4705-BD6B-607A0960E1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 snapToGrid="0">
      <p:cViewPr varScale="1">
        <p:scale>
          <a:sx n="145" d="100"/>
          <a:sy n="145" d="100"/>
        </p:scale>
        <p:origin x="6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374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2034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815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000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0823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939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160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400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29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4032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37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807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67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7535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2959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864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56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671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65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08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94875" y="1360738"/>
            <a:ext cx="3815700" cy="22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94875" y="3654388"/>
            <a:ext cx="38157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2038550" y="273107"/>
            <a:ext cx="506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1E299D-E44D-0704-8314-32BFEB7C7F03}"/>
              </a:ext>
            </a:extLst>
          </p:cNvPr>
          <p:cNvSpPr txBox="1"/>
          <p:nvPr/>
        </p:nvSpPr>
        <p:spPr>
          <a:xfrm>
            <a:off x="768294" y="2312734"/>
            <a:ext cx="7607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PingFang HK" panose="020B0400000000000000" pitchFamily="34" charset="-120"/>
                <a:ea typeface="PingFang HK" panose="020B0400000000000000" pitchFamily="34" charset="-120"/>
                <a:cs typeface="Menlo" panose="020B0609030804020204" pitchFamily="49" charset="0"/>
              </a:rPr>
              <a:t>深度決定性策略梯度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Deep Deterministic Policy Gradient, DDPG</a:t>
            </a:r>
            <a:endParaRPr lang="en-US" sz="2800" dirty="0">
              <a:solidFill>
                <a:srgbClr val="C00000"/>
              </a:solidFill>
              <a:latin typeface="+mj-lt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4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Core of DDPG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CB045-7E3E-5E40-0CEC-BD5F6D491A12}"/>
              </a:ext>
            </a:extLst>
          </p:cNvPr>
          <p:cNvSpPr txBox="1"/>
          <p:nvPr/>
        </p:nvSpPr>
        <p:spPr>
          <a:xfrm>
            <a:off x="3052992" y="1844703"/>
            <a:ext cx="30380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dirty="0"/>
              <a:t>Actor-Critic Algorigthm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dirty="0"/>
              <a:t>Policy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dirty="0"/>
              <a:t>Target Network</a:t>
            </a:r>
          </a:p>
        </p:txBody>
      </p:sp>
    </p:spTree>
    <p:extLst>
      <p:ext uri="{BB962C8B-B14F-4D97-AF65-F5344CB8AC3E}">
        <p14:creationId xmlns:p14="http://schemas.microsoft.com/office/powerpoint/2010/main" val="302678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Actor Critic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03D831-F3E2-4DBF-55BA-786D44F5407D}"/>
              </a:ext>
            </a:extLst>
          </p:cNvPr>
          <p:cNvSpPr/>
          <p:nvPr/>
        </p:nvSpPr>
        <p:spPr>
          <a:xfrm>
            <a:off x="1641154" y="1558048"/>
            <a:ext cx="1635981" cy="1304422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Actor Network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E429043-6949-12D2-66F0-822EB0D81FB4}"/>
              </a:ext>
            </a:extLst>
          </p:cNvPr>
          <p:cNvSpPr/>
          <p:nvPr/>
        </p:nvSpPr>
        <p:spPr>
          <a:xfrm>
            <a:off x="5692823" y="1558048"/>
            <a:ext cx="1635981" cy="1304422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Critic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Network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7DA576-B582-F961-51AD-E6D1D37689F1}"/>
              </a:ext>
            </a:extLst>
          </p:cNvPr>
          <p:cNvCxnSpPr>
            <a:cxnSpLocks/>
          </p:cNvCxnSpPr>
          <p:nvPr/>
        </p:nvCxnSpPr>
        <p:spPr>
          <a:xfrm>
            <a:off x="3277135" y="1993423"/>
            <a:ext cx="2415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2BB469-81D8-B63B-E78C-D47D113EBF96}"/>
              </a:ext>
            </a:extLst>
          </p:cNvPr>
          <p:cNvCxnSpPr>
            <a:cxnSpLocks/>
          </p:cNvCxnSpPr>
          <p:nvPr/>
        </p:nvCxnSpPr>
        <p:spPr>
          <a:xfrm flipH="1">
            <a:off x="3273386" y="2418504"/>
            <a:ext cx="2415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09EA34-0AB9-E1A7-8C9D-7511B733DF3A}"/>
              </a:ext>
            </a:extLst>
          </p:cNvPr>
          <p:cNvSpPr txBox="1"/>
          <p:nvPr/>
        </p:nvSpPr>
        <p:spPr>
          <a:xfrm>
            <a:off x="4035975" y="1619114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0E63E7-3C34-1DEA-9986-4A9E8C0ADAEF}"/>
              </a:ext>
            </a:extLst>
          </p:cNvPr>
          <p:cNvSpPr txBox="1"/>
          <p:nvPr/>
        </p:nvSpPr>
        <p:spPr>
          <a:xfrm>
            <a:off x="4064030" y="2396598"/>
            <a:ext cx="841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6C77C-2DA2-4337-9A5C-5FB7FD22AA06}"/>
              </a:ext>
            </a:extLst>
          </p:cNvPr>
          <p:cNvSpPr txBox="1"/>
          <p:nvPr/>
        </p:nvSpPr>
        <p:spPr>
          <a:xfrm>
            <a:off x="1708073" y="3979267"/>
            <a:ext cx="5727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Actor</a:t>
            </a:r>
            <a:r>
              <a:rPr lang="en-TW" sz="2000" dirty="0">
                <a:latin typeface="PingFang HK" panose="020B0400000000000000" pitchFamily="34" charset="-120"/>
                <a:ea typeface="PingFang HK" panose="020B0400000000000000" pitchFamily="34" charset="-120"/>
                <a:cs typeface="Menlo" panose="020B0609030804020204" pitchFamily="49" charset="0"/>
              </a:rPr>
              <a:t>就像舞台上的演員，</a:t>
            </a:r>
            <a:r>
              <a:rPr lang="en-TW" sz="2000" dirty="0"/>
              <a:t>Critic</a:t>
            </a:r>
            <a:r>
              <a:rPr lang="en-TW" sz="2000" dirty="0">
                <a:latin typeface="PingFang HK" panose="020B0400000000000000" pitchFamily="34" charset="-120"/>
                <a:ea typeface="PingFang HK" panose="020B0400000000000000" pitchFamily="34" charset="-120"/>
              </a:rPr>
              <a:t>則是台下的評審。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5ADEE6-C394-9680-51E1-658528A9B040}"/>
              </a:ext>
            </a:extLst>
          </p:cNvPr>
          <p:cNvSpPr txBox="1"/>
          <p:nvPr/>
        </p:nvSpPr>
        <p:spPr>
          <a:xfrm>
            <a:off x="1412222" y="2975928"/>
            <a:ext cx="2093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(Policy Gradient)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368F1A-A90C-CAA3-5BDB-465D05B3F5B0}"/>
              </a:ext>
            </a:extLst>
          </p:cNvPr>
          <p:cNvSpPr txBox="1"/>
          <p:nvPr/>
        </p:nvSpPr>
        <p:spPr>
          <a:xfrm>
            <a:off x="5692319" y="2975928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(Q-Learning)</a:t>
            </a:r>
          </a:p>
        </p:txBody>
      </p:sp>
    </p:spTree>
    <p:extLst>
      <p:ext uri="{BB962C8B-B14F-4D97-AF65-F5344CB8AC3E}">
        <p14:creationId xmlns:p14="http://schemas.microsoft.com/office/powerpoint/2010/main" val="2000349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Actor Critic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pic>
        <p:nvPicPr>
          <p:cNvPr id="8" name="Picture 7" descr="A diagram of a business&#10;&#10;Description automatically generated">
            <a:extLst>
              <a:ext uri="{FF2B5EF4-FFF2-40B4-BE49-F238E27FC236}">
                <a16:creationId xmlns:a16="http://schemas.microsoft.com/office/drawing/2014/main" id="{CB5348A2-F59D-3A49-70F2-283B167F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8" y="1042549"/>
            <a:ext cx="42545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Target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DA2B0A-E44C-6ED9-D1E6-95712E5CD271}"/>
              </a:ext>
            </a:extLst>
          </p:cNvPr>
          <p:cNvGrpSpPr/>
          <p:nvPr/>
        </p:nvGrpSpPr>
        <p:grpSpPr>
          <a:xfrm>
            <a:off x="1747392" y="1873238"/>
            <a:ext cx="1838965" cy="2703881"/>
            <a:chOff x="1683782" y="1714212"/>
            <a:chExt cx="1838965" cy="270388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1139496-8BA1-DA5D-D320-21FCDA6FC659}"/>
                </a:ext>
              </a:extLst>
            </p:cNvPr>
            <p:cNvSpPr/>
            <p:nvPr/>
          </p:nvSpPr>
          <p:spPr>
            <a:xfrm>
              <a:off x="1797976" y="2055922"/>
              <a:ext cx="1635981" cy="71461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Current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Network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527A533-8C29-0272-C3D8-F6B03DE23234}"/>
                </a:ext>
              </a:extLst>
            </p:cNvPr>
            <p:cNvSpPr/>
            <p:nvPr/>
          </p:nvSpPr>
          <p:spPr>
            <a:xfrm>
              <a:off x="1797976" y="3415660"/>
              <a:ext cx="1635981" cy="714612"/>
            </a:xfrm>
            <a:prstGeom prst="roundRect">
              <a:avLst/>
            </a:prstGeom>
            <a:solidFill>
              <a:srgbClr val="66666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Target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Network</a:t>
              </a: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487B0730-3C75-FB8A-0465-B0E13ADD7ABB}"/>
                </a:ext>
              </a:extLst>
            </p:cNvPr>
            <p:cNvCxnSpPr>
              <a:cxnSpLocks/>
              <a:stCxn id="15" idx="1"/>
              <a:endCxn id="14" idx="1"/>
            </p:cNvCxnSpPr>
            <p:nvPr/>
          </p:nvCxnSpPr>
          <p:spPr>
            <a:xfrm rot="10800000">
              <a:off x="1797976" y="2413228"/>
              <a:ext cx="12700" cy="135973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3268AE-93DE-B83E-9BE5-E30B1721ED8E}"/>
                </a:ext>
              </a:extLst>
            </p:cNvPr>
            <p:cNvSpPr txBox="1"/>
            <p:nvPr/>
          </p:nvSpPr>
          <p:spPr>
            <a:xfrm>
              <a:off x="1951696" y="1714212"/>
              <a:ext cx="13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1800" dirty="0"/>
                <a:t>(Update θ)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34E78854-18DE-EB6D-7D9A-4CB19E5151D4}"/>
                </a:ext>
              </a:extLst>
            </p:cNvPr>
            <p:cNvCxnSpPr>
              <a:cxnSpLocks/>
              <a:stCxn id="14" idx="3"/>
              <a:endCxn id="15" idx="3"/>
            </p:cNvCxnSpPr>
            <p:nvPr/>
          </p:nvCxnSpPr>
          <p:spPr>
            <a:xfrm>
              <a:off x="3433957" y="2413228"/>
              <a:ext cx="12700" cy="135973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AD5F4C-D50F-1A72-BB2C-9A68F8303761}"/>
                </a:ext>
              </a:extLst>
            </p:cNvPr>
            <p:cNvSpPr txBox="1"/>
            <p:nvPr/>
          </p:nvSpPr>
          <p:spPr>
            <a:xfrm>
              <a:off x="1683782" y="404876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800" dirty="0"/>
                <a:t>(Choose Action)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E8856F-9233-1978-4301-9D8FD791878F}"/>
              </a:ext>
            </a:extLst>
          </p:cNvPr>
          <p:cNvGrpSpPr/>
          <p:nvPr/>
        </p:nvGrpSpPr>
        <p:grpSpPr>
          <a:xfrm>
            <a:off x="5518027" y="1900182"/>
            <a:ext cx="2198038" cy="2712287"/>
            <a:chOff x="1516946" y="1714212"/>
            <a:chExt cx="2198038" cy="271228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8BD4BC2-B910-6174-AD57-906F23B55283}"/>
                </a:ext>
              </a:extLst>
            </p:cNvPr>
            <p:cNvSpPr/>
            <p:nvPr/>
          </p:nvSpPr>
          <p:spPr>
            <a:xfrm>
              <a:off x="1797976" y="2055922"/>
              <a:ext cx="1635981" cy="714611"/>
            </a:xfrm>
            <a:prstGeom prst="round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Current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Network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62B19F4-D319-49E8-8C61-9ABEEA2CF4A9}"/>
                </a:ext>
              </a:extLst>
            </p:cNvPr>
            <p:cNvSpPr/>
            <p:nvPr/>
          </p:nvSpPr>
          <p:spPr>
            <a:xfrm>
              <a:off x="1797976" y="3415660"/>
              <a:ext cx="1635981" cy="714612"/>
            </a:xfrm>
            <a:prstGeom prst="roundRect">
              <a:avLst/>
            </a:prstGeom>
            <a:solidFill>
              <a:srgbClr val="66666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Target</a:t>
              </a:r>
            </a:p>
            <a:p>
              <a:pPr algn="ctr"/>
              <a:r>
                <a:rPr lang="en-US" sz="1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Network</a:t>
              </a: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2B0483DF-C76F-AF8E-EB99-09316DEEBCBE}"/>
                </a:ext>
              </a:extLst>
            </p:cNvPr>
            <p:cNvCxnSpPr>
              <a:cxnSpLocks/>
              <a:stCxn id="22" idx="1"/>
              <a:endCxn id="21" idx="1"/>
            </p:cNvCxnSpPr>
            <p:nvPr/>
          </p:nvCxnSpPr>
          <p:spPr>
            <a:xfrm rot="10800000">
              <a:off x="1797976" y="2413228"/>
              <a:ext cx="12700" cy="135973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2C0B39-3C92-7482-CC31-CF61F9860962}"/>
                </a:ext>
              </a:extLst>
            </p:cNvPr>
            <p:cNvSpPr txBox="1"/>
            <p:nvPr/>
          </p:nvSpPr>
          <p:spPr>
            <a:xfrm>
              <a:off x="1951696" y="1714212"/>
              <a:ext cx="1328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1800" dirty="0"/>
                <a:t>(Update ⍵)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9E4C1F66-C7E0-0E00-1EA1-2242BFBADFE3}"/>
                </a:ext>
              </a:extLst>
            </p:cNvPr>
            <p:cNvCxnSpPr>
              <a:cxnSpLocks/>
              <a:stCxn id="21" idx="3"/>
              <a:endCxn id="22" idx="3"/>
            </p:cNvCxnSpPr>
            <p:nvPr/>
          </p:nvCxnSpPr>
          <p:spPr>
            <a:xfrm>
              <a:off x="3433957" y="2413228"/>
              <a:ext cx="12700" cy="1359738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114C19-5565-D5AF-EF6B-145B939A3526}"/>
                </a:ext>
              </a:extLst>
            </p:cNvPr>
            <p:cNvSpPr txBox="1"/>
            <p:nvPr/>
          </p:nvSpPr>
          <p:spPr>
            <a:xfrm>
              <a:off x="1516946" y="4057167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W" sz="1800" dirty="0"/>
                <a:t>(Calculate Q-Value)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B0C4010-E475-08BD-874C-3013F44F1BA1}"/>
              </a:ext>
            </a:extLst>
          </p:cNvPr>
          <p:cNvSpPr txBox="1"/>
          <p:nvPr/>
        </p:nvSpPr>
        <p:spPr>
          <a:xfrm>
            <a:off x="1590180" y="1280187"/>
            <a:ext cx="217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Actor Network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F3E82D-8080-CF82-BAAA-8305A2D382AB}"/>
              </a:ext>
            </a:extLst>
          </p:cNvPr>
          <p:cNvSpPr txBox="1"/>
          <p:nvPr/>
        </p:nvSpPr>
        <p:spPr>
          <a:xfrm>
            <a:off x="5432150" y="1283755"/>
            <a:ext cx="2344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Critic Network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6C67F8-35D4-E235-1A36-C171201555C1}"/>
              </a:ext>
            </a:extLst>
          </p:cNvPr>
          <p:cNvSpPr/>
          <p:nvPr/>
        </p:nvSpPr>
        <p:spPr>
          <a:xfrm>
            <a:off x="924456" y="1099873"/>
            <a:ext cx="3570135" cy="37132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E8BDF9-423E-84DD-4639-A6D415E7EA14}"/>
              </a:ext>
            </a:extLst>
          </p:cNvPr>
          <p:cNvSpPr/>
          <p:nvPr/>
        </p:nvSpPr>
        <p:spPr>
          <a:xfrm>
            <a:off x="4831978" y="1099873"/>
            <a:ext cx="3570135" cy="37132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91998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Replay Buffer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87E958-DA70-59C9-4275-DCBA2B568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96" y="1182591"/>
            <a:ext cx="5135807" cy="365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06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Replay Buffer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BD3863-A32C-5056-C4F3-93D4090AB17A}"/>
              </a:ext>
            </a:extLst>
          </p:cNvPr>
          <p:cNvSpPr/>
          <p:nvPr/>
        </p:nvSpPr>
        <p:spPr>
          <a:xfrm>
            <a:off x="1175929" y="2414623"/>
            <a:ext cx="2655736" cy="715617"/>
          </a:xfrm>
          <a:prstGeom prst="roundRect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</a:t>
            </a:r>
            <a:endParaRPr lang="en-TW" sz="2000" dirty="0">
              <a:solidFill>
                <a:srgbClr val="CCCCC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88A6695-5697-02AE-33D5-0E872ABCDB44}"/>
              </a:ext>
            </a:extLst>
          </p:cNvPr>
          <p:cNvSpPr/>
          <p:nvPr/>
        </p:nvSpPr>
        <p:spPr>
          <a:xfrm>
            <a:off x="1098488" y="3684460"/>
            <a:ext cx="2810617" cy="715617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 new experience </a:t>
            </a:r>
          </a:p>
          <a:p>
            <a:pPr algn="ctr"/>
            <a:r>
              <a:rPr lang="en-US" sz="16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 the buffer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A11458-9EAF-F1D6-9218-8C25A10247F6}"/>
              </a:ext>
            </a:extLst>
          </p:cNvPr>
          <p:cNvSpPr/>
          <p:nvPr/>
        </p:nvSpPr>
        <p:spPr>
          <a:xfrm>
            <a:off x="5365927" y="2414623"/>
            <a:ext cx="2655736" cy="715617"/>
          </a:xfrm>
          <a:prstGeom prst="roundRect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sample</a:t>
            </a:r>
            <a:endParaRPr lang="en-TW" sz="2000" dirty="0">
              <a:solidFill>
                <a:srgbClr val="CCCCC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7288C6-5A52-4EFB-BCCE-8C5F165857B9}"/>
              </a:ext>
            </a:extLst>
          </p:cNvPr>
          <p:cNvSpPr/>
          <p:nvPr/>
        </p:nvSpPr>
        <p:spPr>
          <a:xfrm>
            <a:off x="5288486" y="3684460"/>
            <a:ext cx="2810617" cy="715617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Randomly choose a batch size sample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29DA8D-A188-8D21-F84E-008BDA5F2718}"/>
              </a:ext>
            </a:extLst>
          </p:cNvPr>
          <p:cNvSpPr/>
          <p:nvPr/>
        </p:nvSpPr>
        <p:spPr>
          <a:xfrm>
            <a:off x="3368371" y="1196438"/>
            <a:ext cx="2407258" cy="715617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ReplayBuffer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8F4E10-6B23-E167-6C3E-FDFF54EF5C04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2503797" y="1912055"/>
            <a:ext cx="2068203" cy="50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8A75EB-6809-01F9-16D0-42DB8A7A894D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2503797" y="3130240"/>
            <a:ext cx="0" cy="55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64377B-67EB-031D-E458-808AA570997B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4572000" y="1912055"/>
            <a:ext cx="2121795" cy="50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9FB399-DB1F-6404-0AFA-D7A00F71FD4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693795" y="3130240"/>
            <a:ext cx="0" cy="55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291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Architechture of DDPG (Simple)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FD4CF7-126D-0C3D-57B2-6010B3996537}"/>
              </a:ext>
            </a:extLst>
          </p:cNvPr>
          <p:cNvSpPr/>
          <p:nvPr/>
        </p:nvSpPr>
        <p:spPr>
          <a:xfrm>
            <a:off x="329967" y="1271920"/>
            <a:ext cx="3951801" cy="508090"/>
          </a:xfrm>
          <a:prstGeom prst="roundRect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Randomly choose a batch size sample.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4E2623-1713-FB69-2781-5A5073B19643}"/>
              </a:ext>
            </a:extLst>
          </p:cNvPr>
          <p:cNvSpPr/>
          <p:nvPr/>
        </p:nvSpPr>
        <p:spPr>
          <a:xfrm>
            <a:off x="4779771" y="1271920"/>
            <a:ext cx="3951801" cy="508090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action’: actor_target(state’)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6924645-6EB5-C19F-0229-13EC61EC7EAB}"/>
              </a:ext>
            </a:extLst>
          </p:cNvPr>
          <p:cNvSpPr/>
          <p:nvPr/>
        </p:nvSpPr>
        <p:spPr>
          <a:xfrm>
            <a:off x="4779771" y="2035854"/>
            <a:ext cx="3951801" cy="508090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Q-value’: critic_target(state’, action’)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C55990-4FCE-E0DB-D737-FDC716475CB5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281768" y="1525965"/>
            <a:ext cx="498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EF9E87-EE3D-8A1F-AAD3-1B055DF1562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755672" y="1780010"/>
            <a:ext cx="0" cy="255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6906FF-9248-C2CD-32AA-437D9802E034}"/>
              </a:ext>
            </a:extLst>
          </p:cNvPr>
          <p:cNvSpPr/>
          <p:nvPr/>
        </p:nvSpPr>
        <p:spPr>
          <a:xfrm>
            <a:off x="4779771" y="2799788"/>
            <a:ext cx="3951801" cy="50809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 critic network.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16887F-B341-89FC-BF17-0A6727AEAFE5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6755672" y="2543944"/>
            <a:ext cx="0" cy="255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1FC6C5-F3AA-372A-1485-CBA237A76DDA}"/>
              </a:ext>
            </a:extLst>
          </p:cNvPr>
          <p:cNvSpPr/>
          <p:nvPr/>
        </p:nvSpPr>
        <p:spPr>
          <a:xfrm>
            <a:off x="4779771" y="3600169"/>
            <a:ext cx="3951801" cy="50809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 actor network.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63878D-1583-7FA4-1AF1-0DFD2681BA81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6755672" y="3307878"/>
            <a:ext cx="0" cy="29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63F65A5-BF13-8052-5CB4-D58C58C92C9C}"/>
              </a:ext>
            </a:extLst>
          </p:cNvPr>
          <p:cNvSpPr/>
          <p:nvPr/>
        </p:nvSpPr>
        <p:spPr>
          <a:xfrm>
            <a:off x="4779770" y="4362303"/>
            <a:ext cx="3951801" cy="508090"/>
          </a:xfrm>
          <a:prstGeom prst="roundRect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 target actor network.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2D4C589-2E27-C5DE-72DD-C641C3BC8871}"/>
              </a:ext>
            </a:extLst>
          </p:cNvPr>
          <p:cNvSpPr/>
          <p:nvPr/>
        </p:nvSpPr>
        <p:spPr>
          <a:xfrm>
            <a:off x="329966" y="4362303"/>
            <a:ext cx="3951801" cy="508090"/>
          </a:xfrm>
          <a:prstGeom prst="roundRect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Update target critic network.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F30FFD-4E34-E6CE-DEB8-6F931D574CBA}"/>
              </a:ext>
            </a:extLst>
          </p:cNvPr>
          <p:cNvCxnSpPr>
            <a:cxnSpLocks/>
            <a:stCxn id="12" idx="2"/>
            <a:endCxn id="31" idx="0"/>
          </p:cNvCxnSpPr>
          <p:nvPr/>
        </p:nvCxnSpPr>
        <p:spPr>
          <a:xfrm flipH="1">
            <a:off x="6755671" y="4108259"/>
            <a:ext cx="1" cy="25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7FB38E-EC81-0CDA-4B51-483282B42003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4281767" y="4616348"/>
            <a:ext cx="498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D168EFC-1555-7BCD-2AEB-5716E1B0A71B}"/>
              </a:ext>
            </a:extLst>
          </p:cNvPr>
          <p:cNvSpPr/>
          <p:nvPr/>
        </p:nvSpPr>
        <p:spPr>
          <a:xfrm>
            <a:off x="1419814" y="2817111"/>
            <a:ext cx="1772104" cy="508090"/>
          </a:xfrm>
          <a:prstGeom prst="roundRect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Replay Buffer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6BB618-633C-06FE-79AA-71182B08127B}"/>
              </a:ext>
            </a:extLst>
          </p:cNvPr>
          <p:cNvCxnSpPr>
            <a:cxnSpLocks/>
            <a:stCxn id="32" idx="0"/>
            <a:endCxn id="35" idx="2"/>
          </p:cNvCxnSpPr>
          <p:nvPr/>
        </p:nvCxnSpPr>
        <p:spPr>
          <a:xfrm flipH="1" flipV="1">
            <a:off x="2305866" y="3325201"/>
            <a:ext cx="1" cy="1037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C38B66-ACFB-8579-1841-13E1A68C7447}"/>
              </a:ext>
            </a:extLst>
          </p:cNvPr>
          <p:cNvCxnSpPr>
            <a:cxnSpLocks/>
            <a:stCxn id="35" idx="0"/>
            <a:endCxn id="3" idx="2"/>
          </p:cNvCxnSpPr>
          <p:nvPr/>
        </p:nvCxnSpPr>
        <p:spPr>
          <a:xfrm flipV="1">
            <a:off x="2305866" y="1780010"/>
            <a:ext cx="2" cy="103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406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Architechture of DDPG (Add Target network)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pic>
        <p:nvPicPr>
          <p:cNvPr id="14" name="Picture 13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AE9DA0B2-87F9-38C1-E0F0-644A05ED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72" y="888661"/>
            <a:ext cx="6223852" cy="41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4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DQN VS. DDPG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pic>
        <p:nvPicPr>
          <p:cNvPr id="2050" name="Picture 2" descr="DDPG or DQN - Which to use?">
            <a:extLst>
              <a:ext uri="{FF2B5EF4-FFF2-40B4-BE49-F238E27FC236}">
                <a16:creationId xmlns:a16="http://schemas.microsoft.com/office/drawing/2014/main" id="{7404F7B9-22EB-80B0-65EA-6CD09E8B3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360308"/>
            <a:ext cx="7086600" cy="338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226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145E2B-3DA7-C65F-6C74-D0D3E2DC5EC1}"/>
              </a:ext>
            </a:extLst>
          </p:cNvPr>
          <p:cNvSpPr txBox="1"/>
          <p:nvPr/>
        </p:nvSpPr>
        <p:spPr>
          <a:xfrm>
            <a:off x="1000782" y="2033387"/>
            <a:ext cx="71424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TW" sz="2000" dirty="0">
                <a:solidFill>
                  <a:schemeClr val="tx1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由於DDPG將DQN的Q-Table替換為AC架構，使得</a:t>
            </a:r>
            <a:r>
              <a:rPr lang="en-TW" sz="2000" dirty="0">
                <a:solidFill>
                  <a:srgbClr val="C0000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連續動作問題</a:t>
            </a:r>
            <a:r>
              <a:rPr lang="en-TW" sz="2000" dirty="0">
                <a:solidFill>
                  <a:schemeClr val="tx1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得以求解。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W" sz="2000" dirty="0">
              <a:solidFill>
                <a:schemeClr val="tx1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W" sz="2000" dirty="0">
                <a:solidFill>
                  <a:schemeClr val="tx1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使用梯度下降法計價替代DQN中的估值計價，可以提高模型的</a:t>
            </a:r>
            <a:r>
              <a:rPr lang="en-TW" sz="2000" dirty="0">
                <a:solidFill>
                  <a:srgbClr val="C0000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收斂效率</a:t>
            </a:r>
            <a:r>
              <a:rPr lang="en-TW" sz="2000" dirty="0">
                <a:solidFill>
                  <a:schemeClr val="tx1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W" sz="2000" dirty="0">
              <a:solidFill>
                <a:schemeClr val="tx1"/>
              </a:solidFill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4753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2038550" y="273107"/>
            <a:ext cx="5066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A4BDB9D-AC64-8C8A-3189-D3215E54841D}"/>
              </a:ext>
            </a:extLst>
          </p:cNvPr>
          <p:cNvSpPr/>
          <p:nvPr/>
        </p:nvSpPr>
        <p:spPr>
          <a:xfrm>
            <a:off x="3383840" y="2500189"/>
            <a:ext cx="2407258" cy="715617"/>
          </a:xfrm>
          <a:prstGeom prst="roundRect">
            <a:avLst/>
          </a:prstGeom>
          <a:solidFill>
            <a:srgbClr val="6666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CCCC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DQN</a:t>
            </a:r>
            <a:endParaRPr lang="en-TW" sz="2000" dirty="0">
              <a:solidFill>
                <a:srgbClr val="CCCCC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CDC60D-06E9-86B6-23EC-CF30B3EE5176}"/>
              </a:ext>
            </a:extLst>
          </p:cNvPr>
          <p:cNvSpPr/>
          <p:nvPr/>
        </p:nvSpPr>
        <p:spPr>
          <a:xfrm>
            <a:off x="476212" y="2500189"/>
            <a:ext cx="2407258" cy="715617"/>
          </a:xfrm>
          <a:prstGeom prst="roundRect">
            <a:avLst/>
          </a:prstGeom>
          <a:solidFill>
            <a:srgbClr val="CCCC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66666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Q-Learning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D099C3D-3459-DA13-6829-13AEA440A47F}"/>
              </a:ext>
            </a:extLst>
          </p:cNvPr>
          <p:cNvSpPr/>
          <p:nvPr/>
        </p:nvSpPr>
        <p:spPr>
          <a:xfrm>
            <a:off x="6291468" y="2500188"/>
            <a:ext cx="2407258" cy="715617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4A49E8-DE27-950A-A4D8-1F3161CBA4D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791098" y="2857997"/>
            <a:ext cx="5003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6E3C81-63A7-A5C3-BC82-463E9EEC28DB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2883470" y="2857998"/>
            <a:ext cx="500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04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288C39-C8C8-2C34-B84C-898A15A6EA33}"/>
              </a:ext>
            </a:extLst>
          </p:cNvPr>
          <p:cNvSpPr txBox="1"/>
          <p:nvPr/>
        </p:nvSpPr>
        <p:spPr>
          <a:xfrm>
            <a:off x="2159318" y="2242268"/>
            <a:ext cx="4825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W" sz="2400" dirty="0"/>
              <a:t>Kind of DQN that can solve 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c</a:t>
            </a:r>
            <a:r>
              <a:rPr lang="en-TW" sz="2400" dirty="0">
                <a:solidFill>
                  <a:srgbClr val="C00000"/>
                </a:solidFill>
              </a:rPr>
              <a:t>ontinuosly action space </a:t>
            </a:r>
            <a:r>
              <a:rPr lang="en-TW" sz="2400" dirty="0"/>
              <a:t>problem.</a:t>
            </a:r>
          </a:p>
        </p:txBody>
      </p:sp>
    </p:spTree>
    <p:extLst>
      <p:ext uri="{BB962C8B-B14F-4D97-AF65-F5344CB8AC3E}">
        <p14:creationId xmlns:p14="http://schemas.microsoft.com/office/powerpoint/2010/main" val="219000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Q-Learning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BA54A2-D21F-264F-F7DD-590A1BE7EB52}"/>
              </a:ext>
            </a:extLst>
          </p:cNvPr>
          <p:cNvSpPr/>
          <p:nvPr/>
        </p:nvSpPr>
        <p:spPr>
          <a:xfrm>
            <a:off x="3402624" y="2022232"/>
            <a:ext cx="2202196" cy="1652807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Q-Table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5A534-7A9A-A649-6788-80E624452FBD}"/>
              </a:ext>
            </a:extLst>
          </p:cNvPr>
          <p:cNvSpPr txBox="1"/>
          <p:nvPr/>
        </p:nvSpPr>
        <p:spPr>
          <a:xfrm>
            <a:off x="1156864" y="2318075"/>
            <a:ext cx="105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/>
              <a:t>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EEB9F-EAD0-8F79-DD84-C015744781F8}"/>
              </a:ext>
            </a:extLst>
          </p:cNvPr>
          <p:cNvSpPr txBox="1"/>
          <p:nvPr/>
        </p:nvSpPr>
        <p:spPr>
          <a:xfrm>
            <a:off x="1116918" y="2872074"/>
            <a:ext cx="1208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/>
              <a:t>Action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453450-8F11-2144-1E49-DC67F355BB8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10305" y="2518130"/>
            <a:ext cx="1192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CE9885-4648-0D46-78DC-E3127F34E8F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325721" y="3072129"/>
            <a:ext cx="1076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C4E8B3-FB01-F88E-6F3D-CECED1A0A582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 flipV="1">
            <a:off x="5604820" y="2848635"/>
            <a:ext cx="11391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83A8A8-0508-CB76-6D46-F03F08A86FB4}"/>
              </a:ext>
            </a:extLst>
          </p:cNvPr>
          <p:cNvSpPr txBox="1"/>
          <p:nvPr/>
        </p:nvSpPr>
        <p:spPr>
          <a:xfrm>
            <a:off x="6743954" y="2648580"/>
            <a:ext cx="1515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2000" dirty="0"/>
              <a:t>Q-Value</a:t>
            </a:r>
          </a:p>
        </p:txBody>
      </p:sp>
    </p:spTree>
    <p:extLst>
      <p:ext uri="{BB962C8B-B14F-4D97-AF65-F5344CB8AC3E}">
        <p14:creationId xmlns:p14="http://schemas.microsoft.com/office/powerpoint/2010/main" val="253855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Q-Learning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pic>
        <p:nvPicPr>
          <p:cNvPr id="1026" name="Picture 2" descr="Example of reinforcement learning: Q-learning. | Download Scientific Diagram">
            <a:extLst>
              <a:ext uri="{FF2B5EF4-FFF2-40B4-BE49-F238E27FC236}">
                <a16:creationId xmlns:a16="http://schemas.microsoft.com/office/drawing/2014/main" id="{001EF9E5-2BCE-7A40-EA94-29F553C5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380" y="961027"/>
            <a:ext cx="5789240" cy="390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85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 of Q-Learning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1F021-32F9-3F7A-9FE7-6CBB38AE2079}"/>
              </a:ext>
            </a:extLst>
          </p:cNvPr>
          <p:cNvSpPr txBox="1"/>
          <p:nvPr/>
        </p:nvSpPr>
        <p:spPr>
          <a:xfrm>
            <a:off x="1827496" y="2340917"/>
            <a:ext cx="5489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What if t</a:t>
            </a:r>
            <a:r>
              <a:rPr lang="en-US" sz="2400" dirty="0"/>
              <a:t>he</a:t>
            </a:r>
            <a:r>
              <a:rPr lang="en-TW" sz="2400" dirty="0"/>
              <a:t> Q-Table become </a:t>
            </a:r>
            <a:r>
              <a:rPr lang="en-TW" sz="2400" dirty="0">
                <a:solidFill>
                  <a:srgbClr val="C00000"/>
                </a:solidFill>
              </a:rPr>
              <a:t>too large</a:t>
            </a:r>
            <a:r>
              <a:rPr lang="en-TW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966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Q-Learning vs. DQN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03D831-F3E2-4DBF-55BA-786D44F5407D}"/>
              </a:ext>
            </a:extLst>
          </p:cNvPr>
          <p:cNvSpPr/>
          <p:nvPr/>
        </p:nvSpPr>
        <p:spPr>
          <a:xfrm>
            <a:off x="1990568" y="2105875"/>
            <a:ext cx="1635981" cy="132297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Q-Table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FEB94C-93D2-DFF5-7F38-4BB9DB4F4B5F}"/>
              </a:ext>
            </a:extLst>
          </p:cNvPr>
          <p:cNvSpPr txBox="1"/>
          <p:nvPr/>
        </p:nvSpPr>
        <p:spPr>
          <a:xfrm>
            <a:off x="425394" y="227637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F5E97-C84A-579B-CD47-E05CB63A4344}"/>
              </a:ext>
            </a:extLst>
          </p:cNvPr>
          <p:cNvSpPr txBox="1"/>
          <p:nvPr/>
        </p:nvSpPr>
        <p:spPr>
          <a:xfrm>
            <a:off x="425394" y="2830377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Action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E8DF96-038F-2977-7D48-44C6144F77C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207981" y="2476433"/>
            <a:ext cx="782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021022-C0F4-2B6C-2D9B-138AA1845E6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323397" y="3030432"/>
            <a:ext cx="667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E0100F-CD40-EB1B-6A3D-28A76CE5B88D}"/>
              </a:ext>
            </a:extLst>
          </p:cNvPr>
          <p:cNvCxnSpPr>
            <a:cxnSpLocks/>
            <a:stCxn id="2" idx="2"/>
            <a:endCxn id="17" idx="0"/>
          </p:cNvCxnSpPr>
          <p:nvPr/>
        </p:nvCxnSpPr>
        <p:spPr>
          <a:xfrm flipH="1">
            <a:off x="2808558" y="3428854"/>
            <a:ext cx="1" cy="824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67653C-7628-F718-B8E6-904724FDF2F8}"/>
              </a:ext>
            </a:extLst>
          </p:cNvPr>
          <p:cNvSpPr txBox="1"/>
          <p:nvPr/>
        </p:nvSpPr>
        <p:spPr>
          <a:xfrm>
            <a:off x="2245743" y="425371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Q-Value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06BC42-7C37-5DC1-9CC5-4FAE1921F7EE}"/>
              </a:ext>
            </a:extLst>
          </p:cNvPr>
          <p:cNvSpPr/>
          <p:nvPr/>
        </p:nvSpPr>
        <p:spPr>
          <a:xfrm>
            <a:off x="302150" y="1196438"/>
            <a:ext cx="3570135" cy="37132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E86E32-0235-95E6-F365-E90AA07CA738}"/>
              </a:ext>
            </a:extLst>
          </p:cNvPr>
          <p:cNvSpPr txBox="1"/>
          <p:nvPr/>
        </p:nvSpPr>
        <p:spPr>
          <a:xfrm>
            <a:off x="1128793" y="134896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Q-Learning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E429043-6949-12D2-66F0-822EB0D81FB4}"/>
              </a:ext>
            </a:extLst>
          </p:cNvPr>
          <p:cNvSpPr/>
          <p:nvPr/>
        </p:nvSpPr>
        <p:spPr>
          <a:xfrm>
            <a:off x="6960135" y="2105875"/>
            <a:ext cx="1635981" cy="1322979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Neural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331A5B-612B-CFCE-D812-9830E6E1CCB5}"/>
              </a:ext>
            </a:extLst>
          </p:cNvPr>
          <p:cNvSpPr txBox="1"/>
          <p:nvPr/>
        </p:nvSpPr>
        <p:spPr>
          <a:xfrm>
            <a:off x="5394961" y="2276378"/>
            <a:ext cx="782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C11CE2-652F-991F-B947-B31AB353B037}"/>
              </a:ext>
            </a:extLst>
          </p:cNvPr>
          <p:cNvSpPr txBox="1"/>
          <p:nvPr/>
        </p:nvSpPr>
        <p:spPr>
          <a:xfrm>
            <a:off x="5394961" y="2830377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Action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7DA576-B582-F961-51AD-E6D1D37689F1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177548" y="2476433"/>
            <a:ext cx="7825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A66D20-6DE3-ED4A-F2AE-7557E8EF709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292964" y="3030432"/>
            <a:ext cx="667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9F194A-2827-80E8-2581-2241A58F303F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 flipH="1">
            <a:off x="7778125" y="3428854"/>
            <a:ext cx="1" cy="824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0A20C34-5F6D-83B7-7333-A97B9813BEF5}"/>
              </a:ext>
            </a:extLst>
          </p:cNvPr>
          <p:cNvSpPr txBox="1"/>
          <p:nvPr/>
        </p:nvSpPr>
        <p:spPr>
          <a:xfrm>
            <a:off x="7215310" y="425371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Q-Value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BB2B7E-521A-A149-648B-549D9DD0FFA4}"/>
              </a:ext>
            </a:extLst>
          </p:cNvPr>
          <p:cNvSpPr/>
          <p:nvPr/>
        </p:nvSpPr>
        <p:spPr>
          <a:xfrm>
            <a:off x="5271717" y="1196438"/>
            <a:ext cx="3570135" cy="371325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018390-5AE9-C1E2-5D00-0563FDA106CB}"/>
              </a:ext>
            </a:extLst>
          </p:cNvPr>
          <p:cNvSpPr txBox="1"/>
          <p:nvPr/>
        </p:nvSpPr>
        <p:spPr>
          <a:xfrm>
            <a:off x="5194736" y="1348962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Deep Q-Learning Network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3BBEC511-07F3-80A4-37D7-17698A367764}"/>
              </a:ext>
            </a:extLst>
          </p:cNvPr>
          <p:cNvSpPr/>
          <p:nvPr/>
        </p:nvSpPr>
        <p:spPr>
          <a:xfrm>
            <a:off x="4075055" y="2810751"/>
            <a:ext cx="1033923" cy="48463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59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Improvement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1386B-801B-932B-52B2-E223257D98BC}"/>
              </a:ext>
            </a:extLst>
          </p:cNvPr>
          <p:cNvSpPr txBox="1"/>
          <p:nvPr/>
        </p:nvSpPr>
        <p:spPr>
          <a:xfrm>
            <a:off x="2283551" y="1872761"/>
            <a:ext cx="45768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在行為空間極大時：</a:t>
            </a:r>
          </a:p>
          <a:p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dirty="0"/>
              <a:t>模型</a:t>
            </a:r>
            <a:r>
              <a:rPr lang="en-TW" sz="2000" dirty="0">
                <a:solidFill>
                  <a:srgbClr val="C00000"/>
                </a:solidFill>
              </a:rPr>
              <a:t>計算時間</a:t>
            </a:r>
            <a:r>
              <a:rPr lang="en-TW" sz="2000" dirty="0"/>
              <a:t>可以得到顯著提升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sz="2000" dirty="0"/>
              <a:t>模型學習所需</a:t>
            </a:r>
            <a:r>
              <a:rPr lang="en-TW" sz="2000" dirty="0">
                <a:solidFill>
                  <a:srgbClr val="C00000"/>
                </a:solidFill>
              </a:rPr>
              <a:t>樣本數</a:t>
            </a:r>
            <a:r>
              <a:rPr lang="en-TW" sz="2000" dirty="0"/>
              <a:t>可以顯著的降低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15345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DQN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1386B-801B-932B-52B2-E223257D98BC}"/>
              </a:ext>
            </a:extLst>
          </p:cNvPr>
          <p:cNvSpPr txBox="1"/>
          <p:nvPr/>
        </p:nvSpPr>
        <p:spPr>
          <a:xfrm>
            <a:off x="2253895" y="2453206"/>
            <a:ext cx="463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Q-Learning with </a:t>
            </a:r>
            <a:r>
              <a:rPr lang="en-TW" sz="2400" dirty="0">
                <a:solidFill>
                  <a:srgbClr val="C00000"/>
                </a:solidFill>
              </a:rPr>
              <a:t>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428511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E1F77F-D994-D11E-965D-2409E715664B}"/>
              </a:ext>
            </a:extLst>
          </p:cNvPr>
          <p:cNvSpPr txBox="1"/>
          <p:nvPr/>
        </p:nvSpPr>
        <p:spPr>
          <a:xfrm>
            <a:off x="35779" y="273107"/>
            <a:ext cx="907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sz="240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DDPG: </a:t>
            </a:r>
            <a:r>
              <a:rPr lang="en-TW" sz="24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Problem of DQN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93324-5134-DCC4-06B1-B03E67F39C2C}"/>
              </a:ext>
            </a:extLst>
          </p:cNvPr>
          <p:cNvSpPr txBox="1"/>
          <p:nvPr/>
        </p:nvSpPr>
        <p:spPr>
          <a:xfrm>
            <a:off x="-2" y="580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W" dirty="0">
                <a:solidFill>
                  <a:srgbClr val="C00000"/>
                </a:solidFill>
              </a:rPr>
              <a:t>___________________________________________________________________________________________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1B8553-DD84-6282-2E17-B96D281BA86E}"/>
              </a:ext>
            </a:extLst>
          </p:cNvPr>
          <p:cNvSpPr txBox="1"/>
          <p:nvPr/>
        </p:nvSpPr>
        <p:spPr>
          <a:xfrm>
            <a:off x="1001148" y="2194373"/>
            <a:ext cx="71416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ingFang HK" panose="020B0400000000000000" pitchFamily="34" charset="-120"/>
                <a:ea typeface="PingFang HK" panose="020B0400000000000000" pitchFamily="34" charset="-120"/>
              </a:rPr>
              <a:t>動作空間為</a:t>
            </a:r>
            <a:r>
              <a:rPr lang="en-US" sz="2000" dirty="0">
                <a:solidFill>
                  <a:srgbClr val="C0000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離散空間</a:t>
            </a:r>
            <a:r>
              <a:rPr lang="en-US" sz="2000" dirty="0">
                <a:latin typeface="PingFang HK" panose="020B0400000000000000" pitchFamily="34" charset="-120"/>
                <a:ea typeface="PingFang HK" panose="020B0400000000000000" pitchFamily="34" charset="-120"/>
              </a:rPr>
              <a:t>：無法處理</a:t>
            </a:r>
            <a:r>
              <a:rPr lang="en-US" sz="2000" dirty="0">
                <a:solidFill>
                  <a:srgbClr val="C0000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連續</a:t>
            </a:r>
            <a:r>
              <a:rPr lang="en-US" sz="2000" dirty="0">
                <a:latin typeface="PingFang HK" panose="020B0400000000000000" pitchFamily="34" charset="-120"/>
                <a:ea typeface="PingFang HK" panose="020B0400000000000000" pitchFamily="34" charset="-120"/>
              </a:rPr>
              <a:t>動作問題。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ingFang HK" panose="020B0400000000000000" pitchFamily="34" charset="-120"/>
                <a:ea typeface="PingFang HK" panose="020B0400000000000000" pitchFamily="34" charset="-120"/>
              </a:rPr>
              <a:t>使用</a:t>
            </a:r>
            <a:r>
              <a:rPr lang="en-US" sz="2000" dirty="0">
                <a:solidFill>
                  <a:srgbClr val="C0000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估值函數</a:t>
            </a:r>
            <a:r>
              <a:rPr lang="en-US" sz="2000" dirty="0">
                <a:latin typeface="PingFang HK" panose="020B0400000000000000" pitchFamily="34" charset="-120"/>
                <a:ea typeface="PingFang HK" panose="020B0400000000000000" pitchFamily="34" charset="-120"/>
              </a:rPr>
              <a:t>計價：收斂效率低、樣本效率低（</a:t>
            </a:r>
            <a:r>
              <a:rPr lang="en-US" sz="2000" dirty="0">
                <a:solidFill>
                  <a:srgbClr val="C00000"/>
                </a:solidFill>
                <a:latin typeface="PingFang HK" panose="020B0400000000000000" pitchFamily="34" charset="-120"/>
                <a:ea typeface="PingFang HK" panose="020B0400000000000000" pitchFamily="34" charset="-120"/>
              </a:rPr>
              <a:t>學得慢</a:t>
            </a:r>
            <a:r>
              <a:rPr lang="en-US" sz="2000" dirty="0">
                <a:latin typeface="PingFang HK" panose="020B0400000000000000" pitchFamily="34" charset="-120"/>
                <a:ea typeface="PingFang HK" panose="020B0400000000000000" pitchFamily="34" charset="-120"/>
              </a:rPr>
              <a:t>）。</a:t>
            </a:r>
            <a:endParaRPr lang="en-TW" sz="20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357747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2023 Annual Report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1642C5"/>
      </a:accent1>
      <a:accent2>
        <a:srgbClr val="155FE5"/>
      </a:accent2>
      <a:accent3>
        <a:srgbClr val="2A8BFD"/>
      </a:accent3>
      <a:accent4>
        <a:srgbClr val="434343"/>
      </a:accent4>
      <a:accent5>
        <a:srgbClr val="888888"/>
      </a:accent5>
      <a:accent6>
        <a:srgbClr val="CCCCC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310</Words>
  <Application>Microsoft Macintosh PowerPoint</Application>
  <PresentationFormat>On-screen Show (16:9)</PresentationFormat>
  <Paragraphs>116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PingFang HK</vt:lpstr>
      <vt:lpstr>Roboto</vt:lpstr>
      <vt:lpstr>Fira Sans Extra Condensed</vt:lpstr>
      <vt:lpstr>Fira Sans Extra Condensed SemiBold</vt:lpstr>
      <vt:lpstr>Menlo</vt:lpstr>
      <vt:lpstr>Arial</vt:lpstr>
      <vt:lpstr>Business 2023 Annual Report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羅永能</cp:lastModifiedBy>
  <cp:revision>8</cp:revision>
  <dcterms:modified xsi:type="dcterms:W3CDTF">2024-05-22T19:03:03Z</dcterms:modified>
</cp:coreProperties>
</file>